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3"/>
  </p:notesMasterIdLst>
  <p:handoutMasterIdLst>
    <p:handoutMasterId r:id="rId24"/>
  </p:handoutMasterIdLst>
  <p:sldIdLst>
    <p:sldId id="259" r:id="rId5"/>
    <p:sldId id="257" r:id="rId6"/>
    <p:sldId id="268" r:id="rId7"/>
    <p:sldId id="267" r:id="rId8"/>
    <p:sldId id="263" r:id="rId9"/>
    <p:sldId id="271" r:id="rId10"/>
    <p:sldId id="265" r:id="rId11"/>
    <p:sldId id="272" r:id="rId12"/>
    <p:sldId id="273" r:id="rId13"/>
    <p:sldId id="281" r:id="rId14"/>
    <p:sldId id="282" r:id="rId15"/>
    <p:sldId id="275" r:id="rId16"/>
    <p:sldId id="274" r:id="rId17"/>
    <p:sldId id="276" r:id="rId18"/>
    <p:sldId id="277" r:id="rId19"/>
    <p:sldId id="278" r:id="rId20"/>
    <p:sldId id="279" r:id="rId21"/>
    <p:sldId id="280" r:id="rId22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5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94404"/>
    <a:srgbClr val="5F6F0F"/>
    <a:srgbClr val="718412"/>
    <a:srgbClr val="65741A"/>
    <a:srgbClr val="70811D"/>
    <a:srgbClr val="7B8D1F"/>
    <a:srgbClr val="839721"/>
    <a:srgbClr val="95AB25"/>
    <a:srgbClr val="BC5500"/>
    <a:srgbClr val="C45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76" d="100"/>
          <a:sy n="76" d="100"/>
        </p:scale>
        <p:origin x="540" y="84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2838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5B4EDC-59C0-49C7-8ADA-5A781B329E02}" type="datetimeFigureOut">
              <a:rPr lang="en-US"/>
              <a:t>1/25/2022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29053-DC2A-4342-ADD4-2FD729D91E2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32045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8D46A-B586-417D-BFBD-8C8FE0AAF762}" type="datetimeFigureOut">
              <a:rPr lang="en-US"/>
              <a:t>1/25/2022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A5BD7-F043-4D1B-AA17-CD412FC534D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6705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diagonals"/>
          <p:cNvGrpSpPr/>
          <p:nvPr/>
        </p:nvGrpSpPr>
        <p:grpSpPr>
          <a:xfrm>
            <a:off x="7516443" y="4145281"/>
            <a:ext cx="4686117" cy="2731407"/>
            <a:chOff x="5638800" y="3108960"/>
            <a:chExt cx="3515503" cy="2048555"/>
          </a:xfrm>
        </p:grpSpPr>
        <p:cxnSp>
          <p:nvCxnSpPr>
            <p:cNvPr id="14" name="Straight Connector 13"/>
            <p:cNvCxnSpPr/>
            <p:nvPr/>
          </p:nvCxnSpPr>
          <p:spPr>
            <a:xfrm flipV="1">
              <a:off x="5638800" y="3108960"/>
              <a:ext cx="3515503" cy="2037116"/>
            </a:xfrm>
            <a:prstGeom prst="line">
              <a:avLst/>
            </a:pr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V="1">
              <a:off x="6004643" y="3333750"/>
              <a:ext cx="3149660" cy="1823765"/>
            </a:xfrm>
            <a:prstGeom prst="line">
              <a:avLst/>
            </a:pr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V="1">
              <a:off x="6388342" y="3549891"/>
              <a:ext cx="2765961" cy="1600149"/>
            </a:xfrm>
            <a:prstGeom prst="line">
              <a:avLst/>
            </a:pr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2" name="bottom lines"/>
          <p:cNvGrpSpPr/>
          <p:nvPr/>
        </p:nvGrpSpPr>
        <p:grpSpPr>
          <a:xfrm>
            <a:off x="-8916" y="6057149"/>
            <a:ext cx="5498726" cy="820207"/>
            <a:chOff x="-6689" y="4553748"/>
            <a:chExt cx="4125119" cy="615155"/>
          </a:xfrm>
        </p:grpSpPr>
        <p:sp>
          <p:nvSpPr>
            <p:cNvPr id="9" name="Freeform 8"/>
            <p:cNvSpPr/>
            <p:nvPr/>
          </p:nvSpPr>
          <p:spPr>
            <a:xfrm rot="16200000">
              <a:off x="1754302" y="2802395"/>
              <a:ext cx="612775" cy="411548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4115481 h 4115481"/>
                <a:gd name="connsiteX1" fmla="*/ 612775 w 612775"/>
                <a:gd name="connsiteY1" fmla="*/ 3180443 h 4115481"/>
                <a:gd name="connsiteX2" fmla="*/ 612775 w 612775"/>
                <a:gd name="connsiteY2" fmla="*/ 0 h 4115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2775" h="4115481">
                  <a:moveTo>
                    <a:pt x="0" y="4115481"/>
                  </a:moveTo>
                  <a:lnTo>
                    <a:pt x="612775" y="3180443"/>
                  </a:lnTo>
                  <a:lnTo>
                    <a:pt x="612775" y="0"/>
                  </a:lnTo>
                </a:path>
              </a:pathLst>
            </a:cu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  <p:sp>
          <p:nvSpPr>
            <p:cNvPr id="10" name="Freeform 9"/>
            <p:cNvSpPr/>
            <p:nvPr/>
          </p:nvSpPr>
          <p:spPr>
            <a:xfrm rot="16200000">
              <a:off x="1604659" y="3152814"/>
              <a:ext cx="410751" cy="3621427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202024 w 612775"/>
                <a:gd name="connsiteY1" fmla="*/ 3607676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10751 w 410751"/>
                <a:gd name="connsiteY2" fmla="*/ 0 h 3607676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09575 w 410751"/>
                <a:gd name="connsiteY2" fmla="*/ 185820 h 3607676"/>
                <a:gd name="connsiteX3" fmla="*/ 410751 w 410751"/>
                <a:gd name="connsiteY3" fmla="*/ 0 h 3607676"/>
                <a:gd name="connsiteX0" fmla="*/ 0 w 410751"/>
                <a:gd name="connsiteY0" fmla="*/ 3421856 h 3421856"/>
                <a:gd name="connsiteX1" fmla="*/ 410751 w 410751"/>
                <a:gd name="connsiteY1" fmla="*/ 2798680 h 3421856"/>
                <a:gd name="connsiteX2" fmla="*/ 409575 w 410751"/>
                <a:gd name="connsiteY2" fmla="*/ 0 h 3421856"/>
                <a:gd name="connsiteX0" fmla="*/ 0 w 410751"/>
                <a:gd name="connsiteY0" fmla="*/ 3614170 h 3614170"/>
                <a:gd name="connsiteX1" fmla="*/ 410751 w 410751"/>
                <a:gd name="connsiteY1" fmla="*/ 2990994 h 3614170"/>
                <a:gd name="connsiteX2" fmla="*/ 405947 w 410751"/>
                <a:gd name="connsiteY2" fmla="*/ 0 h 3614170"/>
                <a:gd name="connsiteX0" fmla="*/ 0 w 410751"/>
                <a:gd name="connsiteY0" fmla="*/ 3621427 h 3621427"/>
                <a:gd name="connsiteX1" fmla="*/ 410751 w 410751"/>
                <a:gd name="connsiteY1" fmla="*/ 2998251 h 3621427"/>
                <a:gd name="connsiteX2" fmla="*/ 405947 w 410751"/>
                <a:gd name="connsiteY2" fmla="*/ 0 h 3621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0751" h="3621427">
                  <a:moveTo>
                    <a:pt x="0" y="3621427"/>
                  </a:moveTo>
                  <a:lnTo>
                    <a:pt x="410751" y="2998251"/>
                  </a:lnTo>
                  <a:cubicBezTo>
                    <a:pt x="410359" y="2065358"/>
                    <a:pt x="406339" y="932893"/>
                    <a:pt x="405947" y="0"/>
                  </a:cubicBezTo>
                </a:path>
              </a:pathLst>
            </a:cu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  <p:sp>
          <p:nvSpPr>
            <p:cNvPr id="11" name="Freeform 10"/>
            <p:cNvSpPr/>
            <p:nvPr/>
          </p:nvSpPr>
          <p:spPr>
            <a:xfrm rot="16200000">
              <a:off x="1462308" y="3453376"/>
              <a:ext cx="241768" cy="317976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373856 w 612775"/>
                <a:gd name="connsiteY1" fmla="*/ 3344891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919 w 238919"/>
                <a:gd name="connsiteY2" fmla="*/ 0 h 3344891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125 w 238919"/>
                <a:gd name="connsiteY2" fmla="*/ 368330 h 3344891"/>
                <a:gd name="connsiteX3" fmla="*/ 238919 w 238919"/>
                <a:gd name="connsiteY3" fmla="*/ 0 h 3344891"/>
                <a:gd name="connsiteX0" fmla="*/ 0 w 238919"/>
                <a:gd name="connsiteY0" fmla="*/ 2976561 h 2976561"/>
                <a:gd name="connsiteX1" fmla="*/ 238919 w 238919"/>
                <a:gd name="connsiteY1" fmla="*/ 2616170 h 2976561"/>
                <a:gd name="connsiteX2" fmla="*/ 238125 w 238919"/>
                <a:gd name="connsiteY2" fmla="*/ 0 h 2976561"/>
                <a:gd name="connsiteX0" fmla="*/ 0 w 241768"/>
                <a:gd name="connsiteY0" fmla="*/ 3179761 h 3179761"/>
                <a:gd name="connsiteX1" fmla="*/ 238919 w 241768"/>
                <a:gd name="connsiteY1" fmla="*/ 2819370 h 3179761"/>
                <a:gd name="connsiteX2" fmla="*/ 241754 w 241768"/>
                <a:gd name="connsiteY2" fmla="*/ 0 h 3179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1768" h="3179761">
                  <a:moveTo>
                    <a:pt x="0" y="3179761"/>
                  </a:moveTo>
                  <a:lnTo>
                    <a:pt x="238919" y="2819370"/>
                  </a:lnTo>
                  <a:cubicBezTo>
                    <a:pt x="238654" y="1947313"/>
                    <a:pt x="242019" y="872057"/>
                    <a:pt x="241754" y="0"/>
                  </a:cubicBezTo>
                </a:path>
              </a:pathLst>
            </a:cu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176" y="584200"/>
            <a:ext cx="8735325" cy="2000251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176" y="2616200"/>
            <a:ext cx="8735325" cy="1752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cap="all" spc="200" baseline="0">
                <a:solidFill>
                  <a:schemeClr val="accent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1/25/2022</a:t>
            </a:fld>
            <a:endParaRPr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4748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1/25/2022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676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diagonals"/>
          <p:cNvGrpSpPr/>
          <p:nvPr/>
        </p:nvGrpSpPr>
        <p:grpSpPr>
          <a:xfrm>
            <a:off x="7516443" y="4145281"/>
            <a:ext cx="4686117" cy="2731407"/>
            <a:chOff x="5638800" y="3108960"/>
            <a:chExt cx="3515503" cy="2048555"/>
          </a:xfrm>
        </p:grpSpPr>
        <p:cxnSp>
          <p:nvCxnSpPr>
            <p:cNvPr id="12" name="Straight Connector 11"/>
            <p:cNvCxnSpPr/>
            <p:nvPr/>
          </p:nvCxnSpPr>
          <p:spPr>
            <a:xfrm flipV="1">
              <a:off x="5638800" y="3108960"/>
              <a:ext cx="3515503" cy="2037116"/>
            </a:xfrm>
            <a:prstGeom prst="line">
              <a:avLst/>
            </a:pr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V="1">
              <a:off x="6004643" y="3333750"/>
              <a:ext cx="3149660" cy="1823765"/>
            </a:xfrm>
            <a:prstGeom prst="line">
              <a:avLst/>
            </a:pr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flipV="1">
              <a:off x="6388342" y="3549891"/>
              <a:ext cx="2765961" cy="1600149"/>
            </a:xfrm>
            <a:prstGeom prst="line">
              <a:avLst/>
            </a:pr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177" y="2209801"/>
            <a:ext cx="8938472" cy="2764335"/>
          </a:xfrm>
        </p:spPr>
        <p:txBody>
          <a:bodyPr anchor="b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5176" y="4951266"/>
            <a:ext cx="7069519" cy="1220933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800" cap="all" spc="200" baseline="0">
                <a:solidFill>
                  <a:schemeClr val="accent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1/25/2022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1633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8883" y="1706880"/>
            <a:ext cx="5078677" cy="446532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0707" y="1706880"/>
            <a:ext cx="5078677" cy="446532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1/25/2022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764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8883" y="1701800"/>
            <a:ext cx="5082740" cy="91440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 b="0" cap="all" spc="200" baseline="0">
                <a:solidFill>
                  <a:schemeClr val="accent1"/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8883" y="2717800"/>
            <a:ext cx="5078677" cy="3454400"/>
          </a:xfrm>
        </p:spPr>
        <p:txBody>
          <a:bodyPr>
            <a:no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 baseline="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96644" y="1701800"/>
            <a:ext cx="5082740" cy="91440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 b="0" cap="all" spc="200" baseline="0">
                <a:solidFill>
                  <a:schemeClr val="accent1"/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00707" y="2717800"/>
            <a:ext cx="5078677" cy="3454400"/>
          </a:xfrm>
        </p:spPr>
        <p:txBody>
          <a:bodyPr>
            <a:no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 baseline="0"/>
            </a:lvl6pPr>
            <a:lvl7pPr>
              <a:defRPr sz="2000" baseline="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1/25/2022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9538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1/25/2022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1522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1/25/2022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7247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882" y="1701800"/>
            <a:ext cx="4062942" cy="2438400"/>
          </a:xfrm>
        </p:spPr>
        <p:txBody>
          <a:bodyPr anchor="b">
            <a:normAutofit/>
          </a:bodyPr>
          <a:lstStyle>
            <a:lvl1pPr algn="l">
              <a:defRPr sz="2800" b="0" cap="all" spc="20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8882" y="4241800"/>
            <a:ext cx="4062942" cy="19304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4971" y="584200"/>
            <a:ext cx="6094413" cy="55880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1/25/2022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1813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882" y="1701800"/>
            <a:ext cx="4062942" cy="2438400"/>
          </a:xfrm>
        </p:spPr>
        <p:txBody>
          <a:bodyPr anchor="b">
            <a:normAutofit/>
          </a:bodyPr>
          <a:lstStyle>
            <a:lvl1pPr algn="l">
              <a:defRPr sz="2800" b="0" cap="all" spc="20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8882" y="4241800"/>
            <a:ext cx="4062942" cy="19304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5484971" y="584200"/>
            <a:ext cx="6094413" cy="5588000"/>
          </a:xfrm>
          <a:ln w="12700">
            <a:solidFill>
              <a:schemeClr val="bg1">
                <a:lumMod val="75000"/>
                <a:lumOff val="25000"/>
              </a:schemeClr>
            </a:solidFill>
            <a:miter lim="800000"/>
          </a:ln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1/25/2022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2343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1/25/2022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9667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584200"/>
            <a:ext cx="2742486" cy="558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8882" y="584200"/>
            <a:ext cx="7414869" cy="55880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1/25/2022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9588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100000"/>
                <a:shade val="0"/>
                <a:satMod val="100000"/>
              </a:schemeClr>
            </a:gs>
            <a:gs pos="85000">
              <a:schemeClr val="bg2">
                <a:tint val="100000"/>
                <a:shade val="30000"/>
                <a:satMod val="100000"/>
              </a:schemeClr>
            </a:gs>
            <a:gs pos="100000">
              <a:schemeClr val="bg2">
                <a:shade val="60000"/>
                <a:satMod val="100000"/>
              </a:schemeClr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left lines"/>
          <p:cNvGrpSpPr/>
          <p:nvPr/>
        </p:nvGrpSpPr>
        <p:grpSpPr>
          <a:xfrm>
            <a:off x="-15870" y="-3174"/>
            <a:ext cx="819993" cy="5229225"/>
            <a:chOff x="-11906" y="-2381"/>
            <a:chExt cx="615155" cy="3921919"/>
          </a:xfrm>
        </p:grpSpPr>
        <p:sp>
          <p:nvSpPr>
            <p:cNvPr id="10" name="Freeform 9"/>
            <p:cNvSpPr/>
            <p:nvPr/>
          </p:nvSpPr>
          <p:spPr>
            <a:xfrm>
              <a:off x="-9526" y="0"/>
              <a:ext cx="612775" cy="3919538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2775" h="3919538">
                  <a:moveTo>
                    <a:pt x="0" y="3919538"/>
                  </a:moveTo>
                  <a:lnTo>
                    <a:pt x="612775" y="2984500"/>
                  </a:lnTo>
                  <a:lnTo>
                    <a:pt x="612775" y="0"/>
                  </a:lnTo>
                </a:path>
              </a:pathLst>
            </a:cu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Freeform 10"/>
            <p:cNvSpPr/>
            <p:nvPr/>
          </p:nvSpPr>
          <p:spPr>
            <a:xfrm>
              <a:off x="-11906" y="0"/>
              <a:ext cx="410751" cy="3421856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202024 w 612775"/>
                <a:gd name="connsiteY1" fmla="*/ 3607676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10751 w 410751"/>
                <a:gd name="connsiteY2" fmla="*/ 0 h 3607676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09575 w 410751"/>
                <a:gd name="connsiteY2" fmla="*/ 185820 h 3607676"/>
                <a:gd name="connsiteX3" fmla="*/ 410751 w 410751"/>
                <a:gd name="connsiteY3" fmla="*/ 0 h 3607676"/>
                <a:gd name="connsiteX0" fmla="*/ 0 w 410751"/>
                <a:gd name="connsiteY0" fmla="*/ 3421856 h 3421856"/>
                <a:gd name="connsiteX1" fmla="*/ 410751 w 410751"/>
                <a:gd name="connsiteY1" fmla="*/ 2798680 h 3421856"/>
                <a:gd name="connsiteX2" fmla="*/ 409575 w 410751"/>
                <a:gd name="connsiteY2" fmla="*/ 0 h 3421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0751" h="3421856">
                  <a:moveTo>
                    <a:pt x="0" y="3421856"/>
                  </a:moveTo>
                  <a:lnTo>
                    <a:pt x="410751" y="2798680"/>
                  </a:lnTo>
                  <a:lnTo>
                    <a:pt x="409575" y="0"/>
                  </a:lnTo>
                </a:path>
              </a:pathLst>
            </a:cu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Freeform 13"/>
            <p:cNvSpPr/>
            <p:nvPr/>
          </p:nvSpPr>
          <p:spPr>
            <a:xfrm>
              <a:off x="-7144" y="-2381"/>
              <a:ext cx="238919" cy="297656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373856 w 612775"/>
                <a:gd name="connsiteY1" fmla="*/ 3344891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919 w 238919"/>
                <a:gd name="connsiteY2" fmla="*/ 0 h 3344891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125 w 238919"/>
                <a:gd name="connsiteY2" fmla="*/ 368330 h 3344891"/>
                <a:gd name="connsiteX3" fmla="*/ 238919 w 238919"/>
                <a:gd name="connsiteY3" fmla="*/ 0 h 3344891"/>
                <a:gd name="connsiteX0" fmla="*/ 0 w 238919"/>
                <a:gd name="connsiteY0" fmla="*/ 2976561 h 2976561"/>
                <a:gd name="connsiteX1" fmla="*/ 238919 w 238919"/>
                <a:gd name="connsiteY1" fmla="*/ 2616170 h 2976561"/>
                <a:gd name="connsiteX2" fmla="*/ 238125 w 238919"/>
                <a:gd name="connsiteY2" fmla="*/ 0 h 2976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8919" h="2976561">
                  <a:moveTo>
                    <a:pt x="0" y="2976561"/>
                  </a:moveTo>
                  <a:lnTo>
                    <a:pt x="238919" y="2616170"/>
                  </a:lnTo>
                  <a:cubicBezTo>
                    <a:pt x="238654" y="1744113"/>
                    <a:pt x="238390" y="872057"/>
                    <a:pt x="238125" y="0"/>
                  </a:cubicBezTo>
                </a:path>
              </a:pathLst>
            </a:cu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8883" y="274637"/>
            <a:ext cx="10360501" cy="12239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8883" y="1701797"/>
            <a:ext cx="10360501" cy="4462272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18882" y="6356352"/>
            <a:ext cx="2234618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FD029-FB74-4578-B929-F66AA97659CA}" type="datetimeFigureOut">
              <a:rPr lang="en-US"/>
              <a:pPr/>
              <a:t>1/25/2022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53501" y="6356352"/>
            <a:ext cx="5281824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63649" y="6356352"/>
            <a:ext cx="1015735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4DD1E-5D91-48A3-AD6D-45FBA980D10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952758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0000"/>
        </a:lnSpc>
        <a:spcBef>
          <a:spcPts val="1600"/>
        </a:spcBef>
        <a:buClr>
          <a:schemeClr val="accent1"/>
        </a:buClr>
        <a:buSzPct val="100000"/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18987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733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480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133227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2437973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742720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1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153" y="0"/>
            <a:ext cx="5762724" cy="2059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9836" y="647491"/>
            <a:ext cx="7094438" cy="1512168"/>
          </a:xfrm>
        </p:spPr>
        <p:txBody>
          <a:bodyPr>
            <a:normAutofit fontScale="90000"/>
          </a:bodyPr>
          <a:lstStyle/>
          <a:p>
            <a:pPr algn="ctr"/>
            <a:r>
              <a:rPr lang="en-GB" sz="72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How To Export </a:t>
            </a:r>
            <a:br>
              <a:rPr lang="en-GB" sz="7200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</a:br>
            <a:endParaRPr lang="en-US" sz="72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5881" y="2260104"/>
            <a:ext cx="10513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 smtClean="0"/>
              <a:t>Building Business Intelligence unit </a:t>
            </a:r>
            <a:endParaRPr lang="en-US" sz="5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7246540" y="282570"/>
            <a:ext cx="55446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/>
              <a:t>Cross</a:t>
            </a:r>
            <a:r>
              <a:rPr lang="en-GB" sz="2800" dirty="0" smtClean="0"/>
              <a:t> 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7462564" y="4653136"/>
            <a:ext cx="45365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Safwat</a:t>
            </a:r>
            <a:r>
              <a:rPr lang="en-US" sz="4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4400" b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Sobhy</a:t>
            </a:r>
            <a:endParaRPr lang="en-US" sz="4400" b="1" dirty="0">
              <a:solidFill>
                <a:schemeClr val="accent1">
                  <a:lumMod val="40000"/>
                  <a:lumOff val="60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79" y="3727463"/>
            <a:ext cx="6261074" cy="31305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6497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37828" y="3212976"/>
            <a:ext cx="113509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333772" y="116632"/>
            <a:ext cx="1130525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400" dirty="0"/>
          </a:p>
          <a:p>
            <a:pPr algn="ctr"/>
            <a:r>
              <a:rPr lang="en-GB" sz="4400" dirty="0" smtClean="0"/>
              <a:t>EVERY ONE WILL SAY</a:t>
            </a:r>
          </a:p>
          <a:p>
            <a:pPr algn="ctr"/>
            <a:endParaRPr lang="en-GB" sz="4400" dirty="0" smtClean="0"/>
          </a:p>
          <a:p>
            <a:pPr algn="ctr"/>
            <a:r>
              <a:rPr lang="en-GB" sz="4400" dirty="0" smtClean="0"/>
              <a:t>YOU MUST DO IT  … </a:t>
            </a:r>
          </a:p>
          <a:p>
            <a:pPr algn="ctr"/>
            <a:endParaRPr lang="en-GB" sz="4400" dirty="0" smtClean="0"/>
          </a:p>
          <a:p>
            <a:pPr algn="ctr"/>
            <a:r>
              <a:rPr lang="en-GB" sz="4400" dirty="0" smtClean="0"/>
              <a:t>BUT I WILL ….HELP YOU TO DO IT ….ACTUALLY</a:t>
            </a:r>
          </a:p>
          <a:p>
            <a:pPr algn="ctr"/>
            <a:endParaRPr lang="en-GB" sz="4400" dirty="0"/>
          </a:p>
          <a:p>
            <a:r>
              <a:rPr lang="en-GB" sz="4400" dirty="0" err="1" smtClean="0"/>
              <a:t>Safwat</a:t>
            </a:r>
            <a:r>
              <a:rPr lang="en-GB" sz="4400" dirty="0" smtClean="0"/>
              <a:t> </a:t>
            </a:r>
            <a:r>
              <a:rPr lang="en-GB" sz="4400" dirty="0" err="1" smtClean="0"/>
              <a:t>Sobhy</a:t>
            </a:r>
            <a:endParaRPr lang="en-GB" sz="4000" dirty="0" smtClean="0"/>
          </a:p>
          <a:p>
            <a:pPr algn="ctr"/>
            <a:endParaRPr lang="en-GB" sz="4400" dirty="0"/>
          </a:p>
          <a:p>
            <a:pPr algn="r"/>
            <a:r>
              <a:rPr lang="en-GB" sz="4400" dirty="0" smtClean="0"/>
              <a:t> 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33229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836" y="130039"/>
            <a:ext cx="11233249" cy="286691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1917948" y="3645024"/>
            <a:ext cx="9001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IN EXPORTING ..THE PROBLEM IS FIND OR CREAT BUSINESS OPPORTIUNITY </a:t>
            </a:r>
            <a:r>
              <a:rPr lang="en-US" sz="2800" dirty="0"/>
              <a:t>.. NOT </a:t>
            </a:r>
            <a:r>
              <a:rPr lang="en-US" sz="2800" dirty="0" smtClean="0"/>
              <a:t>ADERTISING VIA SOCIAL MEDIA  </a:t>
            </a:r>
            <a:endParaRPr 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330449" y="5013176"/>
            <a:ext cx="11881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JUST YOU MUST KNOW THAT </a:t>
            </a:r>
          </a:p>
          <a:p>
            <a:pPr algn="ctr"/>
            <a:r>
              <a:rPr lang="en-US" sz="2800" dirty="0" smtClean="0"/>
              <a:t> SOCIAL MEDIA IS A TOOL ……NOT  SOLUTION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2911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269876" y="116632"/>
            <a:ext cx="10360501" cy="12239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FACTORS OF PROBLEM IN EXPORT </a:t>
            </a:r>
            <a:endParaRPr lang="en-US" sz="40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54500" y="1794464"/>
            <a:ext cx="9191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REAL PROBLEM IS INFORMATION LEAKAGE  BETWEEN</a:t>
            </a:r>
            <a:endParaRPr lang="en-US" sz="2800" dirty="0"/>
          </a:p>
        </p:txBody>
      </p:sp>
      <p:sp>
        <p:nvSpPr>
          <p:cNvPr id="14" name="Rectangle 13"/>
          <p:cNvSpPr/>
          <p:nvPr/>
        </p:nvSpPr>
        <p:spPr>
          <a:xfrm>
            <a:off x="1485901" y="3140968"/>
            <a:ext cx="2593634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/>
              <a:t>TELL ME WHAT YOU WANT </a:t>
            </a:r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6814493" y="3145904"/>
            <a:ext cx="2593634" cy="1147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AND WILL GIVE YOU WHAT YOU NEED 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3790157" y="4842217"/>
            <a:ext cx="2663732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ADVERTISING WITH </a:t>
            </a:r>
            <a:endParaRPr lang="en-US" sz="2000" dirty="0" smtClean="0"/>
          </a:p>
          <a:p>
            <a:pPr algn="ctr"/>
            <a:r>
              <a:rPr lang="en-US" sz="2000" dirty="0" smtClean="0"/>
              <a:t>NO ASKING ABOUT NEED </a:t>
            </a:r>
            <a:endParaRPr lang="en-US" sz="2000" dirty="0"/>
          </a:p>
        </p:txBody>
      </p:sp>
      <p:sp>
        <p:nvSpPr>
          <p:cNvPr id="18" name="Rounded Rectangle 17"/>
          <p:cNvSpPr/>
          <p:nvPr/>
        </p:nvSpPr>
        <p:spPr>
          <a:xfrm>
            <a:off x="4510237" y="3140968"/>
            <a:ext cx="1822553" cy="1152128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HIDDEN  OPPORTUINTY </a:t>
            </a:r>
            <a:endParaRPr lang="en-US" sz="2000" dirty="0"/>
          </a:p>
        </p:txBody>
      </p:sp>
      <p:cxnSp>
        <p:nvCxnSpPr>
          <p:cNvPr id="20" name="Straight Arrow Connector 19"/>
          <p:cNvCxnSpPr>
            <a:endCxn id="18" idx="1"/>
          </p:cNvCxnSpPr>
          <p:nvPr/>
        </p:nvCxnSpPr>
        <p:spPr>
          <a:xfrm>
            <a:off x="4150197" y="3717032"/>
            <a:ext cx="36004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8" idx="3"/>
            <a:endCxn id="15" idx="1"/>
          </p:cNvCxnSpPr>
          <p:nvPr/>
        </p:nvCxnSpPr>
        <p:spPr>
          <a:xfrm>
            <a:off x="6332790" y="3717032"/>
            <a:ext cx="481703" cy="246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5446341" y="4293096"/>
            <a:ext cx="0" cy="57606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6958509" y="4842217"/>
            <a:ext cx="4968551" cy="1152128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RESULT IS .. Disorientation Between Online Results And Real Result As Business Request </a:t>
            </a:r>
            <a:endParaRPr lang="en-US" b="1" dirty="0"/>
          </a:p>
        </p:txBody>
      </p:sp>
      <p:sp>
        <p:nvSpPr>
          <p:cNvPr id="30" name="Right Arrow 29"/>
          <p:cNvSpPr/>
          <p:nvPr/>
        </p:nvSpPr>
        <p:spPr>
          <a:xfrm>
            <a:off x="6526461" y="5374523"/>
            <a:ext cx="420589" cy="14270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/>
          </a:p>
        </p:txBody>
      </p:sp>
      <p:sp>
        <p:nvSpPr>
          <p:cNvPr id="31" name="Rounded Rectangle 30"/>
          <p:cNvSpPr/>
          <p:nvPr/>
        </p:nvSpPr>
        <p:spPr>
          <a:xfrm>
            <a:off x="549797" y="4869160"/>
            <a:ext cx="2243144" cy="1152128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MARKET NEEDS </a:t>
            </a:r>
            <a:endParaRPr lang="en-US" sz="2000" dirty="0"/>
          </a:p>
        </p:txBody>
      </p:sp>
      <p:sp>
        <p:nvSpPr>
          <p:cNvPr id="33" name="Right Arrow 32"/>
          <p:cNvSpPr/>
          <p:nvPr/>
        </p:nvSpPr>
        <p:spPr>
          <a:xfrm>
            <a:off x="2854055" y="5374523"/>
            <a:ext cx="911276" cy="14270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148481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1884" y="332656"/>
            <a:ext cx="1022513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Building Export System Cross Intelligence unit</a:t>
            </a:r>
          </a:p>
          <a:p>
            <a:r>
              <a:rPr lang="en-GB" sz="2800" b="1" dirty="0" smtClean="0"/>
              <a:t>  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078188" y="1117486"/>
            <a:ext cx="8424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PRACTICALLY </a:t>
            </a:r>
            <a:endParaRPr lang="en-US" sz="4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485900" y="2133148"/>
            <a:ext cx="80648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1- HOW TO USE GOOGLE TREND TO KNOW ABOUT IMPORTERS NEEDS IN ANY COUNTRY   </a:t>
            </a:r>
          </a:p>
          <a:p>
            <a:endParaRPr lang="en-GB" sz="2800" dirty="0"/>
          </a:p>
          <a:p>
            <a:pPr algn="ctr"/>
            <a:r>
              <a:rPr lang="en-GB" sz="2800" dirty="0" smtClean="0"/>
              <a:t>2- HOW TO USE GOOGLE ALERT TO MAKE AUTOMAITC DATA COLLECTION ABOUT AGRICULTURE MARKETS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 smtClean="0"/>
              <a:t>3- HOW TO FIND KEYWORDS THAT IMPORTERS USE IN SERACH PROCESS ABOUT AGRICULTURE PRODUCT IN ANY COUNTRY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40585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341884" y="332656"/>
            <a:ext cx="972108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Building Export System Via  Intelligence unit</a:t>
            </a:r>
          </a:p>
          <a:p>
            <a:r>
              <a:rPr lang="en-GB" sz="2800" b="1" dirty="0" smtClean="0"/>
              <a:t>  </a:t>
            </a:r>
            <a:endParaRPr 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078188" y="1117486"/>
            <a:ext cx="8424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PRACTICALLY </a:t>
            </a:r>
            <a:endParaRPr lang="en-US" sz="4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773932" y="2420888"/>
            <a:ext cx="98650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4- HOW TO SEARCH ABOUT BUSINESS CULTURE IN ANY COUNTRY TO UNDERSTAND HOW YOU CAN INTRODUCE YOUR PRODUCTS</a:t>
            </a:r>
          </a:p>
          <a:p>
            <a:endParaRPr lang="en-GB" sz="2800" dirty="0"/>
          </a:p>
          <a:p>
            <a:pPr algn="ctr"/>
            <a:r>
              <a:rPr lang="en-GB" sz="2800" dirty="0" smtClean="0"/>
              <a:t>5- HOW TO MAKE ANALYSIS FOR INTENRATIONAL MARKET GAPS TO EXTRACT NEW EXPORT OPPORTUNITY  </a:t>
            </a:r>
          </a:p>
          <a:p>
            <a:pPr algn="ctr"/>
            <a:endParaRPr lang="en-GB" sz="2800" dirty="0"/>
          </a:p>
          <a:p>
            <a:r>
              <a:rPr lang="en-GB" sz="2800" dirty="0"/>
              <a:t>6- HOW TO USE TRADEMAP AND EXPORT POTENTIAL </a:t>
            </a:r>
            <a:r>
              <a:rPr lang="en-GB" sz="2800" dirty="0" smtClean="0"/>
              <a:t>MAP TO FIND &amp; UNDERSTAND TARGET MARKET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1904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41884" y="332656"/>
            <a:ext cx="972108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Building Export System Via  Intelligence unit</a:t>
            </a:r>
          </a:p>
          <a:p>
            <a:r>
              <a:rPr lang="en-GB" sz="2800" b="1" dirty="0" smtClean="0"/>
              <a:t>  </a:t>
            </a:r>
            <a:endParaRPr 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078188" y="1117486"/>
            <a:ext cx="8424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PRACTICALLY </a:t>
            </a:r>
            <a:endParaRPr lang="en-US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845940" y="1988840"/>
            <a:ext cx="856895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7- HOW TO USE GOOGLE CORRECLTY TO FIND GLOBAL MARKET PRICES FOR AGRICULTURE PRODUCTS</a:t>
            </a:r>
          </a:p>
          <a:p>
            <a:pPr algn="ctr"/>
            <a:r>
              <a:rPr lang="en-GB" sz="2800" dirty="0" smtClean="0"/>
              <a:t> ( FIND GLOBAL AGRICULRUE PRICES) </a:t>
            </a:r>
          </a:p>
          <a:p>
            <a:endParaRPr lang="en-GB" sz="2800" dirty="0"/>
          </a:p>
          <a:p>
            <a:r>
              <a:rPr lang="en-GB" sz="2800" dirty="0"/>
              <a:t>8-HOW TO  MAKE PRACTICAL EXPORT PLAN </a:t>
            </a:r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9-HOW </a:t>
            </a:r>
            <a:r>
              <a:rPr lang="en-GB" sz="2800" dirty="0"/>
              <a:t>TO FIND IMPORTERS CONTACT DATA 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8033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41884" y="332656"/>
            <a:ext cx="972108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Building Export System Via  Intelligence unit</a:t>
            </a:r>
          </a:p>
          <a:p>
            <a:r>
              <a:rPr lang="en-GB" sz="2800" b="1" dirty="0" smtClean="0"/>
              <a:t>  </a:t>
            </a:r>
            <a:endParaRPr 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078188" y="1117486"/>
            <a:ext cx="8424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PRACTICALLY </a:t>
            </a:r>
            <a:endParaRPr lang="en-US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845940" y="1988840"/>
            <a:ext cx="979308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10 –HOW TO INTRODUCE YOUR COMPANY IN ONE PAGE </a:t>
            </a:r>
          </a:p>
          <a:p>
            <a:pPr algn="ctr"/>
            <a:r>
              <a:rPr lang="en-GB" sz="2800" dirty="0"/>
              <a:t> </a:t>
            </a:r>
            <a:r>
              <a:rPr lang="en-GB" sz="2800" dirty="0" smtClean="0"/>
              <a:t>( FLYER ) </a:t>
            </a:r>
          </a:p>
          <a:p>
            <a:pPr algn="ctr"/>
            <a:endParaRPr lang="en-GB" sz="2800" dirty="0"/>
          </a:p>
          <a:p>
            <a:r>
              <a:rPr lang="en-US" sz="2800" dirty="0" smtClean="0"/>
              <a:t>11- PRACTICAL STEPS FOR EMAIL MARKETING </a:t>
            </a:r>
          </a:p>
          <a:p>
            <a:endParaRPr lang="en-US" sz="2800" dirty="0"/>
          </a:p>
          <a:p>
            <a:r>
              <a:rPr lang="en-US" sz="2800" dirty="0" smtClean="0"/>
              <a:t>12- PRACTICAL STEPS FOR MARKETING IN AFRICAN COUNTRIES</a:t>
            </a:r>
          </a:p>
          <a:p>
            <a:endParaRPr lang="en-US" sz="2800" dirty="0"/>
          </a:p>
          <a:p>
            <a:r>
              <a:rPr lang="en-US" sz="2800" dirty="0" smtClean="0"/>
              <a:t>13- HOW TO MAKE EXPORTING OFFER IN ONE PAGE ( FLYER ) </a:t>
            </a:r>
          </a:p>
          <a:p>
            <a:endParaRPr lang="en-US" sz="2800" dirty="0"/>
          </a:p>
          <a:p>
            <a:r>
              <a:rPr lang="en-US" sz="2800" dirty="0" smtClean="0"/>
              <a:t>14- AFTER DEAL NEGOTIATIATION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35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41884" y="332656"/>
            <a:ext cx="972108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Building Export System Via Intelligence unit</a:t>
            </a:r>
          </a:p>
          <a:p>
            <a:r>
              <a:rPr lang="en-GB" sz="2800" b="1" dirty="0" smtClean="0"/>
              <a:t>  </a:t>
            </a:r>
            <a:endParaRPr 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078188" y="1117486"/>
            <a:ext cx="8424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PRACTICALLY </a:t>
            </a:r>
            <a:endParaRPr lang="en-US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37828" y="1700808"/>
            <a:ext cx="979308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15- INCO TEREMS PRACTICALLY ( HOW TO CALCULATE YOUR PRICE UNDER F.O.B – CFR- CIF  AND OTHER TREMS )</a:t>
            </a:r>
          </a:p>
          <a:p>
            <a:endParaRPr lang="en-GB" sz="2800" dirty="0"/>
          </a:p>
          <a:p>
            <a:r>
              <a:rPr lang="en-GB" sz="2800" dirty="0" smtClean="0"/>
              <a:t>16- PRACTICAL LOGISITCS PROCESS </a:t>
            </a:r>
          </a:p>
          <a:p>
            <a:endParaRPr lang="en-GB" sz="2800" dirty="0"/>
          </a:p>
          <a:p>
            <a:pPr algn="ctr"/>
            <a:r>
              <a:rPr lang="en-GB" sz="2800" dirty="0" smtClean="0"/>
              <a:t>*- HOW TO </a:t>
            </a:r>
            <a:r>
              <a:rPr lang="en-GB" sz="2800" dirty="0"/>
              <a:t>COLLECT OCEAN </a:t>
            </a:r>
            <a:r>
              <a:rPr lang="en-GB" sz="2800" dirty="0" smtClean="0"/>
              <a:t>FREIGHT PRICES DIRECLTY FROM SHIPPING LINES ( No Forwarder ) </a:t>
            </a:r>
          </a:p>
          <a:p>
            <a:endParaRPr lang="en-GB" sz="2800" dirty="0"/>
          </a:p>
          <a:p>
            <a:r>
              <a:rPr lang="en-GB" sz="2800" dirty="0" smtClean="0"/>
              <a:t>*- HOW TO COLLECT  TRUCKING PRICES  DIRECLTY ( No forwarder)</a:t>
            </a:r>
          </a:p>
          <a:p>
            <a:r>
              <a:rPr lang="en-GB" sz="2800" dirty="0" smtClean="0"/>
              <a:t> *- HOW TO </a:t>
            </a:r>
            <a:r>
              <a:rPr lang="en-GB" sz="2800" dirty="0" smtClean="0"/>
              <a:t>MANAGE </a:t>
            </a:r>
            <a:r>
              <a:rPr lang="en-GB" sz="2800" dirty="0" smtClean="0"/>
              <a:t>CUSTOMS </a:t>
            </a:r>
            <a:r>
              <a:rPr lang="en-GB" sz="2800" dirty="0" smtClean="0"/>
              <a:t>CLEARANCE PR </a:t>
            </a:r>
            <a:r>
              <a:rPr lang="en-GB" sz="2800" dirty="0" smtClean="0"/>
              <a:t>DIRECTLY </a:t>
            </a:r>
          </a:p>
          <a:p>
            <a:pPr algn="ctr"/>
            <a:r>
              <a:rPr lang="en-GB" sz="2800" dirty="0" smtClean="0"/>
              <a:t>( No Forwarder)  </a:t>
            </a:r>
          </a:p>
          <a:p>
            <a:endParaRPr lang="en-GB" sz="2800" dirty="0"/>
          </a:p>
          <a:p>
            <a:r>
              <a:rPr lang="en-GB" sz="2800" dirty="0" smtClean="0"/>
              <a:t>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74446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422004" y="692696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17 - RECRUITMENT </a:t>
            </a:r>
            <a:r>
              <a:rPr lang="en-US" sz="2800" dirty="0"/>
              <a:t>OF INFORMATION SOURCES </a:t>
            </a:r>
          </a:p>
          <a:p>
            <a:r>
              <a:rPr lang="en-US" sz="2800" dirty="0" smtClean="0"/>
              <a:t> </a:t>
            </a:r>
            <a:endParaRPr lang="en-US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362" y="1844824"/>
            <a:ext cx="9958092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3038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25860" y="620688"/>
            <a:ext cx="93610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/>
              <a:t>OTHER SUPPORT TOOLS FOR LOGISTICS </a:t>
            </a:r>
            <a:endParaRPr lang="en-US" sz="4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715" y="1628800"/>
            <a:ext cx="5819330" cy="3882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12734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80" y="124"/>
            <a:ext cx="11412145" cy="518457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81844" y="5517232"/>
            <a:ext cx="98650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MS ACCESS FCL RATES   DATA BASE</a:t>
            </a:r>
          </a:p>
          <a:p>
            <a:pPr algn="ctr"/>
            <a:r>
              <a:rPr lang="en-GB" sz="2800" dirty="0" smtClean="0"/>
              <a:t>  ( PROGRAMMED BY SAFWAT SOBHY )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1302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97868" y="0"/>
            <a:ext cx="972108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Building Export System Via  Intelligence unit</a:t>
            </a:r>
          </a:p>
          <a:p>
            <a:r>
              <a:rPr lang="en-GB" sz="2000" b="1" dirty="0" smtClean="0"/>
              <a:t>  </a:t>
            </a:r>
            <a:endParaRPr lang="en-US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8686700" y="-156398"/>
            <a:ext cx="29523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PRACTICALLY</a:t>
            </a:r>
            <a:r>
              <a:rPr lang="en-GB" sz="4400" b="1" dirty="0"/>
              <a:t> </a:t>
            </a:r>
            <a:endParaRPr lang="en-US" sz="4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773932" y="549355"/>
            <a:ext cx="9001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17 – UNDERSTAND DATABASE OF WORLD SEA PORTS </a:t>
            </a:r>
          </a:p>
          <a:p>
            <a:r>
              <a:rPr lang="en-GB" sz="2800" dirty="0" smtClean="0"/>
              <a:t>18-  USING SHIPPING LINES DATABASE ( BY SAFWAT SOBHY)  </a:t>
            </a:r>
          </a:p>
          <a:p>
            <a:endParaRPr lang="en-US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156" y="1441907"/>
            <a:ext cx="9906000" cy="515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136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868" y="764704"/>
            <a:ext cx="8784976" cy="508662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89956" y="116632"/>
            <a:ext cx="972108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Building Export System Via  Intelligence unit</a:t>
            </a:r>
          </a:p>
          <a:p>
            <a:r>
              <a:rPr lang="en-GB" sz="2000" b="1" dirty="0" smtClean="0"/>
              <a:t>  </a:t>
            </a:r>
            <a:endParaRPr lang="en-US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413892" y="5960775"/>
            <a:ext cx="900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WORLD AIR PORTS DATABASE  ( BY SAFWAT SOBHY) 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2884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97868" y="0"/>
            <a:ext cx="972108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Building Export System Via  Intelligence unit</a:t>
            </a:r>
          </a:p>
          <a:p>
            <a:r>
              <a:rPr lang="en-GB" sz="2000" b="1" dirty="0" smtClean="0"/>
              <a:t>  </a:t>
            </a:r>
            <a:endParaRPr lang="en-US" sz="20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884" y="620688"/>
            <a:ext cx="8208912" cy="498535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85900" y="6021288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SALES LEADS ORGANIZER ( BY SAFWAT SOBHY )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99261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97868" y="0"/>
            <a:ext cx="972108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Building Export System Via  Intelligence unit</a:t>
            </a:r>
          </a:p>
          <a:p>
            <a:r>
              <a:rPr lang="en-GB" sz="2000" b="1" dirty="0" smtClean="0"/>
              <a:t>  </a:t>
            </a:r>
            <a:endParaRPr lang="en-US" sz="20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940" y="692696"/>
            <a:ext cx="6962775" cy="44672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629916" y="5347529"/>
            <a:ext cx="849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TRUCKING RATES DATA BASE ( BY SAFWAT SOBHY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77305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" y="0"/>
            <a:ext cx="25005584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184833"/>
              </p:ext>
            </p:extLst>
          </p:nvPr>
        </p:nvGraphicFramePr>
        <p:xfrm>
          <a:off x="0" y="1"/>
          <a:ext cx="11783043" cy="65253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r:id="rId3" imgW="6694667" imgH="10006717" progId="Visio.Drawing.11">
                  <p:embed/>
                </p:oleObj>
              </mc:Choice>
              <mc:Fallback>
                <p:oleObj r:id="rId3" imgW="6694667" imgH="10006717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"/>
                        <a:ext cx="11783043" cy="652534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9180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53852" y="260648"/>
            <a:ext cx="972108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Building Export System Via  Intelligence unit</a:t>
            </a:r>
          </a:p>
          <a:p>
            <a:r>
              <a:rPr lang="en-GB" sz="2000" b="1" dirty="0" smtClean="0"/>
              <a:t>  </a:t>
            </a:r>
          </a:p>
          <a:p>
            <a:r>
              <a:rPr lang="en-GB" sz="2000" b="1" dirty="0" smtClean="0"/>
              <a:t>FINALLY &gt;&gt;EXPLAIN FULL EXPORT DOCUMENTATION PROCESS WITH  PRACTICAL FORMS</a:t>
            </a:r>
          </a:p>
          <a:p>
            <a:endParaRPr lang="en-GB" sz="2000" b="1" dirty="0"/>
          </a:p>
          <a:p>
            <a:endParaRPr lang="en-GB" sz="2000" b="1" dirty="0" smtClean="0"/>
          </a:p>
          <a:p>
            <a:endParaRPr lang="en-GB" sz="2000" b="1" dirty="0"/>
          </a:p>
          <a:p>
            <a:r>
              <a:rPr lang="en-GB" sz="2000" b="1" dirty="0" smtClean="0"/>
              <a:t> </a:t>
            </a:r>
            <a:endParaRPr lang="en-GB" sz="2000" b="1" dirty="0"/>
          </a:p>
          <a:p>
            <a:r>
              <a:rPr lang="en-GB" sz="2000" b="1" dirty="0" smtClean="0"/>
              <a:t>NOTES </a:t>
            </a:r>
            <a:r>
              <a:rPr lang="en-GB" sz="2000" b="1" dirty="0"/>
              <a:t>: EVERY </a:t>
            </a:r>
            <a:r>
              <a:rPr lang="en-GB" sz="2000" b="1" dirty="0" smtClean="0"/>
              <a:t>TRAINEE WILL TAKE CD CONTAINS  ALL DATABASES  </a:t>
            </a:r>
          </a:p>
          <a:p>
            <a:endParaRPr lang="en-GB" sz="2000" b="1" dirty="0"/>
          </a:p>
          <a:p>
            <a:r>
              <a:rPr lang="en-GB" sz="2000" b="1" dirty="0"/>
              <a:t>*- IF </a:t>
            </a:r>
            <a:r>
              <a:rPr lang="en-GB" sz="2000" b="1" dirty="0" smtClean="0"/>
              <a:t>AVAILABLE (TRAINEE CAN USE HIS OWN LAPTOP TO APPLY ALL STEPS ONTIME </a:t>
            </a:r>
          </a:p>
          <a:p>
            <a:endParaRPr lang="en-GB" sz="2000" b="1" dirty="0"/>
          </a:p>
          <a:p>
            <a:r>
              <a:rPr lang="en-GB" sz="2000" b="1" dirty="0" smtClean="0"/>
              <a:t>*- </a:t>
            </a:r>
            <a:r>
              <a:rPr lang="en-GB" sz="2000" b="1" dirty="0"/>
              <a:t>IF AVAILABLE (TRAINEE CAN USE </a:t>
            </a:r>
            <a:r>
              <a:rPr lang="en-GB" sz="2000" b="1" dirty="0" smtClean="0"/>
              <a:t>HIS MOBILE </a:t>
            </a:r>
            <a:r>
              <a:rPr lang="en-GB" sz="2000" b="1" dirty="0"/>
              <a:t>APPLY </a:t>
            </a:r>
            <a:r>
              <a:rPr lang="en-GB" sz="2000" b="1" dirty="0" smtClean="0"/>
              <a:t>MOST OF  </a:t>
            </a:r>
            <a:r>
              <a:rPr lang="en-GB" sz="2000" b="1" dirty="0"/>
              <a:t>STEPS ONTIME </a:t>
            </a:r>
            <a:endParaRPr lang="en-GB" sz="2000" b="1" dirty="0" smtClean="0"/>
          </a:p>
          <a:p>
            <a:endParaRPr lang="en-GB" sz="2000" b="1" dirty="0"/>
          </a:p>
          <a:p>
            <a:endParaRPr lang="en-GB" sz="2000" b="1" dirty="0" smtClean="0"/>
          </a:p>
          <a:p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69299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ech 16x9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>
    <a:spDef>
      <a:spPr/>
      <a:bodyPr rtlCol="0" anchor="ctr"/>
      <a:lstStyle>
        <a:defPPr algn="ctr">
          <a:defRPr sz="28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800"/>
        </a:defPPr>
      </a:lstStyle>
    </a:txDef>
  </a:objectDefaults>
  <a:extraClrSchemeLst/>
  <a:extLst>
    <a:ext uri="{05A4C25C-085E-4340-85A3-A5531E510DB2}">
      <thm15:themeFamily xmlns:thm15="http://schemas.microsoft.com/office/thememl/2012/main" name="TF02787990.potx" id="{BDB9CD5E-36EC-45F3-B87D-6D062B8A3823}" vid="{51682E2F-7C85-4D6F-AD40-072EFC83910D}"/>
    </a:ext>
  </a:extLst>
</a:theme>
</file>

<file path=ppt/theme/theme2.xml><?xml version="1.0" encoding="utf-8"?>
<a:theme xmlns:a="http://schemas.openxmlformats.org/drawingml/2006/main" name="Office Theme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ocPublishedLinkedAssetsLookup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LocLastLocAttemptVersionTypeLookup xmlns="4873beb7-5857-4685-be1f-d57550cc96cc" xsi:nil="true"/>
    <DirectSourceMarket xmlns="4873beb7-5857-4685-be1f-d57550cc96cc" xsi:nil="true"/>
    <ThumbnailAssetId xmlns="4873beb7-5857-4685-be1f-d57550cc96cc" xsi:nil="true"/>
    <PrimaryImageGen xmlns="4873beb7-5857-4685-be1f-d57550cc96cc">false</PrimaryImageGen>
    <LocNewPublishedVersionLookup xmlns="4873beb7-5857-4685-be1f-d57550cc96cc" xsi:nil="true"/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LocOverallPublishStatusLookup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LocOverallLocStatusLookup xmlns="4873beb7-5857-4685-be1f-d57550cc96cc" xsi:nil="true"/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1345093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>This simple template design works for technology and  businesses, but it's versatile enough to use in other contexts.  It features multiple slide layouts designed for widescreen (16x9 resolution) and includes a sample SmartArt list and chart that are easily editable.</APDescription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2011-11-26T00:30:00+00:00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TemplateStatus xmlns="4873beb7-5857-4685-be1f-d57550cc96cc">Complete</TemplateStatus>
    <Downloads xmlns="4873beb7-5857-4685-be1f-d57550cc96cc">0</Downloads>
    <OOCacheId xmlns="4873beb7-5857-4685-be1f-d57550cc96cc" xsi:nil="true"/>
    <IsDeleted xmlns="4873beb7-5857-4685-be1f-d57550cc96cc">false</IsDeleted>
    <LocPublishedDependentAssetsLookup xmlns="4873beb7-5857-4685-be1f-d57550cc96cc" xsi:nil="true"/>
    <TPExecutable xmlns="4873beb7-5857-4685-be1f-d57550cc96cc" xsi:nil="true"/>
    <EditorialTags xmlns="4873beb7-5857-4685-be1f-d57550cc96cc" xsi:nil="true"/>
    <SubmitterId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TP102787989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694266</LocLastLocAttemptVersionLookup>
    <LocProcessedForHandoffsLookup xmlns="4873beb7-5857-4685-be1f-d57550cc96cc" xsi:nil="true"/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LocOverallPreviewStatusLookup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 xsi:nil="true"/>
    <OutputCachingOn xmlns="4873beb7-5857-4685-be1f-d57550cc96cc">false</OutputCachingOn>
    <AverageRating xmlns="4873beb7-5857-4685-be1f-d57550cc96cc" xsi:nil="true"/>
    <APAuthor xmlns="4873beb7-5857-4685-be1f-d57550cc96cc">
      <UserInfo>
        <DisplayName>REDMOND\kristaa</DisplayName>
        <AccountId>136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LocProcessedForMarketsLookup xmlns="4873beb7-5857-4685-be1f-d57550cc96cc" xsi:nil="true"/>
    <TPLaunchHelpLinkType xmlns="4873beb7-5857-4685-be1f-d57550cc96cc">Template</TPLaunchHelpLinkType>
    <OriginalRelease xmlns="4873beb7-5857-4685-be1f-d57550cc96cc">15</OriginalRelease>
    <LocalizationTagsTaxHTField0 xmlns="4873beb7-5857-4685-be1f-d57550cc96cc">
      <Terms xmlns="http://schemas.microsoft.com/office/infopath/2007/PartnerControls"/>
    </LocalizationTagsTaxHTField0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LocOverallHandbackStatusLookup xmlns="4873beb7-5857-4685-be1f-d57550cc96cc" xsi:nil="true"/>
    <ShowIn xmlns="4873beb7-5857-4685-be1f-d57550cc96cc">Show everywhere</ShowIn>
    <UANotes xmlns="4873beb7-5857-4685-be1f-d57550cc96cc" xsi:nil="true"/>
    <InternalTagsTaxHTField0 xmlns="4873beb7-5857-4685-be1f-d57550cc96cc">
      <Terms xmlns="http://schemas.microsoft.com/office/infopath/2007/PartnerControls"/>
    </InternalTagsTaxHTField0>
    <CSXHash xmlns="4873beb7-5857-4685-be1f-d57550cc96cc" xsi:nil="true"/>
    <VoteCount xmlns="4873beb7-5857-4685-be1f-d57550cc96cc" xsi:nil="true"/>
    <AssetExpire xmlns="4873beb7-5857-4685-be1f-d57550cc96cc">2029-05-12T07:00:00+00:00</AssetExpire>
    <DSATActionTaken xmlns="4873beb7-5857-4685-be1f-d57550cc96cc" xsi:nil="true"/>
    <CSXSubmissionMarket xmlns="4873beb7-5857-4685-be1f-d57550cc96cc" xsi:nil="true"/>
    <LocMarketGroupTiers2 xmlns="4873beb7-5857-4685-be1f-d57550cc96c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60C67BEE-D13F-4BD2-98A5-34D8A0977F68}">
  <ds:schemaRefs>
    <ds:schemaRef ds:uri="http://purl.org/dc/terms/"/>
    <ds:schemaRef ds:uri="4873beb7-5857-4685-be1f-d57550cc96cc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09BF4D4-EF60-4196-BFC3-9462D60797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836F65B-1B07-41EE-A0E8-BC6EF385522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Triple circuit lines presentation (widescreen)</Template>
  <TotalTime>2091</TotalTime>
  <Words>537</Words>
  <Application>Microsoft Office PowerPoint</Application>
  <PresentationFormat>Custom</PresentationFormat>
  <Paragraphs>110</Paragraphs>
  <Slides>18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Cambria Math</vt:lpstr>
      <vt:lpstr>MV Boli</vt:lpstr>
      <vt:lpstr>Tech 16x9</vt:lpstr>
      <vt:lpstr>Visio.Drawing.11</vt:lpstr>
      <vt:lpstr>How To Export  </vt:lpstr>
      <vt:lpstr>PowerPoint Presentation</vt:lpstr>
      <vt:lpstr>PowerPoint Presentation</vt:lpstr>
      <vt:lpstr>FACTORS OF PROBLEM IN EXPORT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Genius Company</dc:creator>
  <cp:lastModifiedBy>master</cp:lastModifiedBy>
  <cp:revision>102</cp:revision>
  <dcterms:created xsi:type="dcterms:W3CDTF">2017-08-06T10:30:18Z</dcterms:created>
  <dcterms:modified xsi:type="dcterms:W3CDTF">2022-01-25T06:05:41Z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